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3"/>
  </p:notesMasterIdLst>
  <p:handoutMasterIdLst>
    <p:handoutMasterId r:id="rId34"/>
  </p:handoutMasterIdLst>
  <p:sldIdLst>
    <p:sldId id="258" r:id="rId5"/>
    <p:sldId id="741" r:id="rId6"/>
    <p:sldId id="515" r:id="rId7"/>
    <p:sldId id="269" r:id="rId8"/>
    <p:sldId id="271" r:id="rId9"/>
    <p:sldId id="272" r:id="rId10"/>
    <p:sldId id="277" r:id="rId11"/>
    <p:sldId id="278" r:id="rId12"/>
    <p:sldId id="279" r:id="rId13"/>
    <p:sldId id="280" r:id="rId14"/>
    <p:sldId id="740" r:id="rId15"/>
    <p:sldId id="737" r:id="rId16"/>
    <p:sldId id="742" r:id="rId17"/>
    <p:sldId id="744" r:id="rId18"/>
    <p:sldId id="748" r:id="rId19"/>
    <p:sldId id="749" r:id="rId20"/>
    <p:sldId id="750" r:id="rId21"/>
    <p:sldId id="751" r:id="rId22"/>
    <p:sldId id="745" r:id="rId23"/>
    <p:sldId id="746" r:id="rId24"/>
    <p:sldId id="747" r:id="rId25"/>
    <p:sldId id="743" r:id="rId26"/>
    <p:sldId id="753" r:id="rId27"/>
    <p:sldId id="752" r:id="rId28"/>
    <p:sldId id="738" r:id="rId29"/>
    <p:sldId id="739" r:id="rId30"/>
    <p:sldId id="274"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87949" autoAdjust="0"/>
  </p:normalViewPr>
  <p:slideViewPr>
    <p:cSldViewPr snapToGrid="0" showGuides="1">
      <p:cViewPr varScale="1">
        <p:scale>
          <a:sx n="103" d="100"/>
          <a:sy n="103" d="100"/>
        </p:scale>
        <p:origin x="192" y="7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dgm:spPr/>
      <dgm:t>
        <a:bodyPr/>
        <a:lstStyle/>
        <a:p>
          <a:r>
            <a:rPr lang="en-US"/>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dgm:spPr/>
      <dgm:t>
        <a:bodyPr/>
        <a:lstStyle/>
        <a:p>
          <a:r>
            <a:rPr lang="en-US"/>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dgm:spPr/>
      <dgm:t>
        <a:bodyPr/>
        <a:lstStyle/>
        <a:p>
          <a:r>
            <a:rPr lang="en-US"/>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dgm:spPr/>
      <dgm:t>
        <a:bodyPr/>
        <a:lstStyle/>
        <a:p>
          <a:r>
            <a:rPr lang="en-US"/>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dgm:spPr/>
      <dgm:t>
        <a:bodyPr/>
        <a:lstStyle/>
        <a:p>
          <a:r>
            <a:rPr lang="en-US"/>
            <a:t>This will be a bespoke proprietary data set and wil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a:t>Standardization and Normalization for Linear and Nueral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dgm:spPr/>
      <dgm:t>
        <a:bodyPr/>
        <a:lstStyle/>
        <a:p>
          <a:r>
            <a:rPr lang="en-US"/>
            <a:t>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dirty="0"/>
            <a:t>Neural Network(specifically LSTM) – price activity</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dgm:spPr/>
      <dgm:t>
        <a:bodyPr/>
        <a:lstStyle/>
        <a:p>
          <a:r>
            <a:rPr lang="en-US"/>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B6ED573-97D0-4CAB-969A-A8A484A5B3BA}">
      <dgm:prSet phldrT="[Text]"/>
      <dgm:spPr/>
      <dgm:t>
        <a:bodyPr/>
        <a:lstStyle/>
        <a:p>
          <a:r>
            <a:rPr lang="en-US" dirty="0"/>
            <a:t>Random Forest for classification of signal direction</a:t>
          </a:r>
        </a:p>
      </dgm:t>
    </dgm:pt>
    <dgm:pt modelId="{894ADA48-D35D-4797-A12B-BC9C1A7E45FB}" type="parTrans" cxnId="{ABEB3EE6-255D-43A6-B38F-D2C2009332EE}">
      <dgm:prSet/>
      <dgm:spPr/>
      <dgm:t>
        <a:bodyPr/>
        <a:lstStyle/>
        <a:p>
          <a:endParaRPr lang="en-US"/>
        </a:p>
      </dgm:t>
    </dgm:pt>
    <dgm:pt modelId="{2249E152-D7C5-4FFB-839A-07EDC6ACF09B}" type="sibTrans" cxnId="{ABEB3EE6-255D-43A6-B38F-D2C2009332EE}">
      <dgm:prSet/>
      <dgm:spPr/>
      <dgm:t>
        <a:bodyPr/>
        <a:lstStyle/>
        <a:p>
          <a:endParaRPr lang="en-US"/>
        </a:p>
      </dgm:t>
    </dgm:pt>
    <dgm:pt modelId="{4AC3D84B-8DEB-4273-9C82-DD389BAA6A96}">
      <dgm:prSet phldrT="[Text]"/>
      <dgm:spPr/>
      <dgm:t>
        <a:bodyPr/>
        <a:lstStyle/>
        <a:p>
          <a:r>
            <a:rPr lang="en-US" dirty="0"/>
            <a:t>Logistic Regression for signal direction</a:t>
          </a:r>
        </a:p>
      </dgm:t>
    </dgm:pt>
    <dgm:pt modelId="{5309B30C-D473-4B48-8B1F-1FC947BAFF63}" type="parTrans" cxnId="{5E0207E2-3449-4834-AB94-ED4C7F28C85B}">
      <dgm:prSet/>
      <dgm:spPr/>
      <dgm:t>
        <a:bodyPr/>
        <a:lstStyle/>
        <a:p>
          <a:endParaRPr lang="en-US"/>
        </a:p>
      </dgm:t>
    </dgm:pt>
    <dgm:pt modelId="{026BA136-6CF5-4D8E-B6DA-0E95FF081FF1}" type="sibTrans" cxnId="{5E0207E2-3449-4834-AB94-ED4C7F28C85B}">
      <dgm:prSet/>
      <dgm:spPr/>
      <dgm:t>
        <a:bodyPr/>
        <a:lstStyle/>
        <a:p>
          <a:endParaRPr lang="en-US"/>
        </a:p>
      </dgm:t>
    </dgm:pt>
    <dgm:pt modelId="{CC25B04F-BD03-43FA-B50D-1AC87622AD29}">
      <dgm:prSet phldrT="[Text]"/>
      <dgm:spPr/>
      <dgm:t>
        <a:bodyPr/>
        <a:lstStyle/>
        <a:p>
          <a:r>
            <a:rPr lang="en-US" dirty="0"/>
            <a:t>Linear Regression for price activity</a:t>
          </a:r>
        </a:p>
      </dgm:t>
    </dgm:pt>
    <dgm:pt modelId="{5FDB002C-26CB-4C69-9829-A696F9877E2C}" type="parTrans" cxnId="{688DF036-5050-40F9-AFF6-4EB36E6FA817}">
      <dgm:prSet/>
      <dgm:spPr/>
      <dgm:t>
        <a:bodyPr/>
        <a:lstStyle/>
        <a:p>
          <a:endParaRPr lang="en-US"/>
        </a:p>
      </dgm:t>
    </dgm:pt>
    <dgm:pt modelId="{605AE3A5-DE6B-41EA-9000-5F5C4E9A4A7E}" type="sibTrans" cxnId="{688DF036-5050-40F9-AFF6-4EB36E6FA817}">
      <dgm:prSet/>
      <dgm:spPr/>
      <dgm:t>
        <a:bodyPr/>
        <a:lstStyle/>
        <a:p>
          <a:endParaRPr lang="en-US"/>
        </a:p>
      </dgm:t>
    </dgm:pt>
    <dgm:pt modelId="{7F3524BE-FC14-4DF0-83F2-FB73ECD2B227}">
      <dgm:prSet phldrT="[Text]"/>
      <dgm:spPr/>
      <dgm:t>
        <a:bodyPr/>
        <a:lstStyle/>
        <a:p>
          <a:r>
            <a:rPr lang="en-US" dirty="0"/>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dgm:spPr/>
      <dgm:t>
        <a:bodyPr/>
        <a:lstStyle/>
        <a:p>
          <a:r>
            <a:rPr lang="en-US"/>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dgm:spPr/>
      <dgm:t>
        <a:bodyPr/>
        <a:lstStyle/>
        <a:p>
          <a:r>
            <a:rPr lang="en-US"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dgm:spPr/>
      <dgm:t>
        <a:bodyPr/>
        <a:lstStyle/>
        <a:p>
          <a:r>
            <a:rPr lang="en-US"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dgm:spPr/>
      <dgm:t>
        <a:bodyPr/>
        <a:lstStyle/>
        <a:p>
          <a:r>
            <a:rPr lang="en-US"/>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dgm:spPr/>
      <dgm:t>
        <a:bodyPr/>
        <a:lstStyle/>
        <a:p>
          <a:r>
            <a:rPr lang="en-US"/>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dgm:spPr/>
      <dgm:t>
        <a:bodyPr/>
        <a:lstStyle/>
        <a:p>
          <a:r>
            <a:rPr lang="en-US"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a:t>Standardization and Normalization for Linear and Nueral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dgm:spPr/>
      <dgm:t>
        <a:bodyPr/>
        <a:lstStyle/>
        <a:p>
          <a:r>
            <a:rPr lang="en-US"/>
            <a:t>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dgm:spPr/>
      <dgm:t>
        <a:bodyPr/>
        <a:lstStyle/>
        <a:p>
          <a:r>
            <a:rPr lang="en-US" dirty="0"/>
            <a:t>Initial data set was over 4,000 attributes, for the purpose of this project we will be significantly pruning.</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3"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Collection</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Create data warehouse server and load global index data</a:t>
          </a:r>
        </a:p>
        <a:p>
          <a:pPr marL="57150" lvl="1" indent="-57150" algn="l" defTabSz="400050">
            <a:lnSpc>
              <a:spcPct val="90000"/>
            </a:lnSpc>
            <a:spcBef>
              <a:spcPct val="0"/>
            </a:spcBef>
            <a:spcAft>
              <a:spcPct val="15000"/>
            </a:spcAft>
            <a:buChar char="•"/>
          </a:pPr>
          <a:r>
            <a:rPr lang="en-US" sz="900" kern="1200"/>
            <a:t>Python code to download future contracts</a:t>
          </a:r>
        </a:p>
        <a:p>
          <a:pPr marL="57150" lvl="1" indent="-57150" algn="l" defTabSz="400050">
            <a:lnSpc>
              <a:spcPct val="90000"/>
            </a:lnSpc>
            <a:spcBef>
              <a:spcPct val="0"/>
            </a:spcBef>
            <a:spcAft>
              <a:spcPct val="15000"/>
            </a:spcAft>
            <a:buChar char="•"/>
          </a:pPr>
          <a:r>
            <a:rPr lang="en-US" sz="900" kern="1200"/>
            <a:t>Python code to download Department of Energy Data</a:t>
          </a:r>
        </a:p>
        <a:p>
          <a:pPr marL="57150" lvl="1" indent="-57150" algn="l" defTabSz="400050">
            <a:lnSpc>
              <a:spcPct val="90000"/>
            </a:lnSpc>
            <a:spcBef>
              <a:spcPct val="0"/>
            </a:spcBef>
            <a:spcAft>
              <a:spcPct val="15000"/>
            </a:spcAft>
            <a:buChar char="•"/>
          </a:pPr>
          <a:r>
            <a:rPr lang="en-US" sz="900" kern="1200"/>
            <a:t>This will be a bespoke proprietary data set and wil be owned by Quantum Capital Management</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Analysis &amp; Understanding</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Analyze future contract curves</a:t>
          </a:r>
        </a:p>
        <a:p>
          <a:pPr marL="57150" lvl="1" indent="-57150" algn="l" defTabSz="400050">
            <a:lnSpc>
              <a:spcPct val="90000"/>
            </a:lnSpc>
            <a:spcBef>
              <a:spcPct val="0"/>
            </a:spcBef>
            <a:spcAft>
              <a:spcPct val="15000"/>
            </a:spcAft>
            <a:buChar char="•"/>
          </a:pPr>
          <a:r>
            <a:rPr lang="en-US" sz="900" kern="1200"/>
            <a:t>Analyze for contango and backwardation - potential feature development</a:t>
          </a:r>
        </a:p>
        <a:p>
          <a:pPr marL="57150" lvl="1" indent="-57150" algn="l" defTabSz="400050">
            <a:lnSpc>
              <a:spcPct val="90000"/>
            </a:lnSpc>
            <a:spcBef>
              <a:spcPct val="0"/>
            </a:spcBef>
            <a:spcAft>
              <a:spcPct val="15000"/>
            </a:spcAft>
            <a:buChar char="•"/>
          </a:pPr>
          <a:r>
            <a:rPr lang="en-US" sz="900" kern="1200"/>
            <a:t>Fit additional feature sets such as Bollinger and Exponential Moving Averages.</a:t>
          </a:r>
        </a:p>
        <a:p>
          <a:pPr marL="57150" lvl="1" indent="-57150" algn="l" defTabSz="400050">
            <a:lnSpc>
              <a:spcPct val="90000"/>
            </a:lnSpc>
            <a:spcBef>
              <a:spcPct val="0"/>
            </a:spcBef>
            <a:spcAft>
              <a:spcPct val="15000"/>
            </a:spcAft>
            <a:buChar char="•"/>
          </a:pPr>
          <a:r>
            <a:rPr lang="en-US" sz="900" kern="1200"/>
            <a:t>Analyze correlations</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 Outlier Detection</a:t>
          </a:r>
        </a:p>
        <a:p>
          <a:pPr marL="57150" lvl="1" indent="-57150" algn="l" defTabSz="400050">
            <a:lnSpc>
              <a:spcPct val="90000"/>
            </a:lnSpc>
            <a:spcBef>
              <a:spcPct val="0"/>
            </a:spcBef>
            <a:spcAft>
              <a:spcPct val="15000"/>
            </a:spcAft>
            <a:buChar char="•"/>
          </a:pPr>
          <a:r>
            <a:rPr lang="en-US" sz="900" kern="1200"/>
            <a:t>Standardization and Normalization for Linear and Nueral Network analysis</a:t>
          </a:r>
        </a:p>
        <a:p>
          <a:pPr marL="57150" lvl="1" indent="-57150" algn="l" defTabSz="400050">
            <a:lnSpc>
              <a:spcPct val="90000"/>
            </a:lnSpc>
            <a:spcBef>
              <a:spcPct val="0"/>
            </a:spcBef>
            <a:spcAft>
              <a:spcPct val="15000"/>
            </a:spcAft>
            <a:buChar char="•"/>
          </a:pPr>
          <a:r>
            <a:rPr lang="en-US" sz="900" kern="1200"/>
            <a:t>Fill missing values</a:t>
          </a:r>
        </a:p>
      </dsp:txBody>
      <dsp:txXfrm rot="-5400000">
        <a:off x="840105" y="2037476"/>
        <a:ext cx="4608214" cy="703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Modeling</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Neural Network(specifically LSTM) – price activity</a:t>
          </a:r>
        </a:p>
        <a:p>
          <a:pPr marL="57150" lvl="1" indent="-57150" algn="l" defTabSz="444500">
            <a:lnSpc>
              <a:spcPct val="90000"/>
            </a:lnSpc>
            <a:spcBef>
              <a:spcPct val="0"/>
            </a:spcBef>
            <a:spcAft>
              <a:spcPct val="15000"/>
            </a:spcAft>
            <a:buChar char="•"/>
          </a:pPr>
          <a:r>
            <a:rPr lang="en-US" sz="1000" kern="1200" dirty="0"/>
            <a:t>Random Forest for classification of signal direction</a:t>
          </a:r>
        </a:p>
        <a:p>
          <a:pPr marL="57150" lvl="1" indent="-57150" algn="l" defTabSz="444500">
            <a:lnSpc>
              <a:spcPct val="90000"/>
            </a:lnSpc>
            <a:spcBef>
              <a:spcPct val="0"/>
            </a:spcBef>
            <a:spcAft>
              <a:spcPct val="15000"/>
            </a:spcAft>
            <a:buChar char="•"/>
          </a:pPr>
          <a:r>
            <a:rPr lang="en-US" sz="1000" kern="1200" dirty="0"/>
            <a:t>Logistic Regression for signal direction</a:t>
          </a:r>
        </a:p>
        <a:p>
          <a:pPr marL="57150" lvl="1" indent="-57150" algn="l" defTabSz="444500">
            <a:lnSpc>
              <a:spcPct val="90000"/>
            </a:lnSpc>
            <a:spcBef>
              <a:spcPct val="0"/>
            </a:spcBef>
            <a:spcAft>
              <a:spcPct val="15000"/>
            </a:spcAft>
            <a:buChar char="•"/>
          </a:pPr>
          <a:r>
            <a:rPr lang="en-US" sz="1000" kern="1200" dirty="0"/>
            <a:t>Linear Regression for price activity</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Evaluation</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Standard model fit parameters</a:t>
          </a:r>
        </a:p>
        <a:p>
          <a:pPr marL="57150" lvl="1" indent="-57150" algn="l" defTabSz="444500">
            <a:lnSpc>
              <a:spcPct val="90000"/>
            </a:lnSpc>
            <a:spcBef>
              <a:spcPct val="0"/>
            </a:spcBef>
            <a:spcAft>
              <a:spcPct val="15000"/>
            </a:spcAft>
            <a:buChar char="•"/>
          </a:pPr>
          <a:r>
            <a:rPr lang="en-US" sz="1000" kern="1200"/>
            <a:t>Build backtesting framework for real world signal and pattern evaluation</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Visualization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 Dashboard Development</a:t>
          </a:r>
        </a:p>
        <a:p>
          <a:pPr marL="57150" lvl="1" indent="-57150" algn="l" defTabSz="444500">
            <a:lnSpc>
              <a:spcPct val="90000"/>
            </a:lnSpc>
            <a:spcBef>
              <a:spcPct val="0"/>
            </a:spcBef>
            <a:spcAft>
              <a:spcPct val="15000"/>
            </a:spcAft>
            <a:buChar char="•"/>
          </a:pPr>
          <a:r>
            <a:rPr lang="en-US" sz="1000" kern="1200"/>
            <a:t>Mobile Application Development</a:t>
          </a:r>
        </a:p>
      </dsp:txBody>
      <dsp:txXfrm rot="-5400000">
        <a:off x="840105" y="2037476"/>
        <a:ext cx="4608214" cy="703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Collection</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Create data warehouse server and load global index data</a:t>
          </a:r>
        </a:p>
        <a:p>
          <a:pPr marL="57150" lvl="1" indent="-57150" algn="l" defTabSz="355600">
            <a:lnSpc>
              <a:spcPct val="90000"/>
            </a:lnSpc>
            <a:spcBef>
              <a:spcPct val="0"/>
            </a:spcBef>
            <a:spcAft>
              <a:spcPct val="15000"/>
            </a:spcAft>
            <a:buChar char="•"/>
          </a:pPr>
          <a:r>
            <a:rPr lang="en-US" sz="800" kern="1200"/>
            <a:t>Python code to download future contracts</a:t>
          </a:r>
        </a:p>
        <a:p>
          <a:pPr marL="57150" lvl="1" indent="-57150" algn="l" defTabSz="355600">
            <a:lnSpc>
              <a:spcPct val="90000"/>
            </a:lnSpc>
            <a:spcBef>
              <a:spcPct val="0"/>
            </a:spcBef>
            <a:spcAft>
              <a:spcPct val="15000"/>
            </a:spcAft>
            <a:buChar char="•"/>
          </a:pPr>
          <a:r>
            <a:rPr lang="en-US" sz="800" kern="1200" dirty="0"/>
            <a:t>Python code to download Department of Energy Data</a:t>
          </a:r>
        </a:p>
        <a:p>
          <a:pPr marL="57150" lvl="1" indent="-57150" algn="l" defTabSz="355600">
            <a:lnSpc>
              <a:spcPct val="90000"/>
            </a:lnSpc>
            <a:spcBef>
              <a:spcPct val="0"/>
            </a:spcBef>
            <a:spcAft>
              <a:spcPct val="15000"/>
            </a:spcAft>
            <a:buChar char="•"/>
          </a:pPr>
          <a:r>
            <a:rPr lang="en-US" sz="800" kern="1200" dirty="0"/>
            <a:t>This will be a bespoke proprietary data set and will be owned by Quantum Capital Management</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Analysis &amp; Understanding</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Analyze future contract curves</a:t>
          </a:r>
        </a:p>
        <a:p>
          <a:pPr marL="57150" lvl="1" indent="-57150" algn="l" defTabSz="355600">
            <a:lnSpc>
              <a:spcPct val="90000"/>
            </a:lnSpc>
            <a:spcBef>
              <a:spcPct val="0"/>
            </a:spcBef>
            <a:spcAft>
              <a:spcPct val="15000"/>
            </a:spcAft>
            <a:buChar char="•"/>
          </a:pPr>
          <a:r>
            <a:rPr lang="en-US" sz="800" kern="1200"/>
            <a:t>Analyze for contango and backwardation - potential feature development</a:t>
          </a:r>
        </a:p>
        <a:p>
          <a:pPr marL="57150" lvl="1" indent="-57150" algn="l" defTabSz="355600">
            <a:lnSpc>
              <a:spcPct val="90000"/>
            </a:lnSpc>
            <a:spcBef>
              <a:spcPct val="0"/>
            </a:spcBef>
            <a:spcAft>
              <a:spcPct val="15000"/>
            </a:spcAft>
            <a:buChar char="•"/>
          </a:pPr>
          <a:r>
            <a:rPr lang="en-US" sz="800" kern="1200"/>
            <a:t>Fit additional feature sets such as Bollinger and Exponential Moving Averages.</a:t>
          </a:r>
        </a:p>
        <a:p>
          <a:pPr marL="57150" lvl="1" indent="-57150" algn="l" defTabSz="355600">
            <a:lnSpc>
              <a:spcPct val="90000"/>
            </a:lnSpc>
            <a:spcBef>
              <a:spcPct val="0"/>
            </a:spcBef>
            <a:spcAft>
              <a:spcPct val="15000"/>
            </a:spcAft>
            <a:buChar char="•"/>
          </a:pPr>
          <a:r>
            <a:rPr lang="en-US" sz="800" kern="1200" dirty="0"/>
            <a:t>Analyze correlations</a:t>
          </a:r>
        </a:p>
        <a:p>
          <a:pPr marL="57150" lvl="1" indent="-57150" algn="l" defTabSz="355600">
            <a:lnSpc>
              <a:spcPct val="90000"/>
            </a:lnSpc>
            <a:spcBef>
              <a:spcPct val="0"/>
            </a:spcBef>
            <a:spcAft>
              <a:spcPct val="15000"/>
            </a:spcAft>
            <a:buChar char="•"/>
          </a:pPr>
          <a:r>
            <a:rPr lang="en-US" sz="800" kern="1200" dirty="0"/>
            <a:t>Initial data set was over 4,000 attributes, for the purpose of this project we will be significantly pruning.</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 Outlier Detection</a:t>
          </a:r>
        </a:p>
        <a:p>
          <a:pPr marL="57150" lvl="1" indent="-57150" algn="l" defTabSz="355600">
            <a:lnSpc>
              <a:spcPct val="90000"/>
            </a:lnSpc>
            <a:spcBef>
              <a:spcPct val="0"/>
            </a:spcBef>
            <a:spcAft>
              <a:spcPct val="15000"/>
            </a:spcAft>
            <a:buChar char="•"/>
          </a:pPr>
          <a:r>
            <a:rPr lang="en-US" sz="800" kern="1200"/>
            <a:t>Standardization and Normalization for Linear and Nueral Network analysis</a:t>
          </a:r>
        </a:p>
        <a:p>
          <a:pPr marL="57150" lvl="1" indent="-57150" algn="l" defTabSz="355600">
            <a:lnSpc>
              <a:spcPct val="90000"/>
            </a:lnSpc>
            <a:spcBef>
              <a:spcPct val="0"/>
            </a:spcBef>
            <a:spcAft>
              <a:spcPct val="15000"/>
            </a:spcAft>
            <a:buChar char="•"/>
          </a:pPr>
          <a:r>
            <a:rPr lang="en-US" sz="800" kern="1200" dirty="0"/>
            <a:t>Fill missing values</a:t>
          </a:r>
        </a:p>
        <a:p>
          <a:pPr marL="57150" lvl="1" indent="-57150" algn="l" defTabSz="355600">
            <a:lnSpc>
              <a:spcPct val="90000"/>
            </a:lnSpc>
            <a:spcBef>
              <a:spcPct val="0"/>
            </a:spcBef>
            <a:spcAft>
              <a:spcPct val="15000"/>
            </a:spcAft>
            <a:buChar char="•"/>
          </a:pPr>
          <a:r>
            <a:rPr lang="en-US" sz="800" kern="1200" dirty="0"/>
            <a:t>Output to csv files for further processing</a:t>
          </a:r>
        </a:p>
      </dsp:txBody>
      <dsp:txXfrm rot="-5400000">
        <a:off x="840105" y="2037476"/>
        <a:ext cx="4608214" cy="703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10/29/2019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10/29/2019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28</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10/29/2019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($10 M)</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r>
              <a:rPr lang="en-US" dirty="0"/>
              <a:t>Gasoline specific strategy using proprietary stitching of futures contracts and feature extraction.</a:t>
            </a:r>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graphicFrame>
        <p:nvGraphicFramePr>
          <p:cNvPr id="8" name="Diagram 7">
            <a:extLst>
              <a:ext uri="{FF2B5EF4-FFF2-40B4-BE49-F238E27FC236}">
                <a16:creationId xmlns:a16="http://schemas.microsoft.com/office/drawing/2014/main" id="{5A25858B-930C-4D0B-AF0C-EEA09B0BF6AF}"/>
              </a:ext>
            </a:extLst>
          </p:cNvPr>
          <p:cNvGraphicFramePr/>
          <p:nvPr>
            <p:extLst>
              <p:ext uri="{D42A27DB-BD31-4B8C-83A1-F6EECF244321}">
                <p14:modId xmlns:p14="http://schemas.microsoft.com/office/powerpoint/2010/main" val="1456027884"/>
              </p:ext>
            </p:extLst>
          </p:nvPr>
        </p:nvGraphicFramePr>
        <p:xfrm>
          <a:off x="6180138" y="2129245"/>
          <a:ext cx="5486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2236844910"/>
              </p:ext>
            </p:extLst>
          </p:nvPr>
        </p:nvGraphicFramePr>
        <p:xfrm>
          <a:off x="6180138" y="2129245"/>
          <a:ext cx="5486400" cy="3200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1735508052"/>
              </p:ext>
            </p:extLst>
          </p:nvPr>
        </p:nvGraphicFramePr>
        <p:xfrm>
          <a:off x="326571" y="2153057"/>
          <a:ext cx="5486400" cy="3200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t>Custom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However, 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no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p:txBody>
          <a:bodyPr/>
          <a:lstStyle/>
          <a:p>
            <a:r>
              <a:rPr lang="en-US" dirty="0"/>
              <a:t>Introduction and Project Goal</a:t>
            </a:r>
          </a:p>
          <a:p>
            <a:r>
              <a:rPr lang="en-US" dirty="0"/>
              <a:t>Data Preparation &amp; Tools</a:t>
            </a:r>
          </a:p>
          <a:p>
            <a:r>
              <a:rPr lang="en-US" dirty="0"/>
              <a:t>Data Analysis and Understanding</a:t>
            </a:r>
          </a:p>
          <a:p>
            <a:r>
              <a:rPr lang="en-US" dirty="0"/>
              <a:t>Trade Evaluation Results</a:t>
            </a:r>
          </a:p>
          <a:p>
            <a:r>
              <a:rPr lang="en-US" dirty="0"/>
              <a:t>Modeling Details &amp; EDA</a:t>
            </a:r>
          </a:p>
          <a:p>
            <a:pPr lvl="1"/>
            <a:r>
              <a:rPr lang="en-US" dirty="0"/>
              <a:t>Portfolio A</a:t>
            </a:r>
          </a:p>
          <a:p>
            <a:pPr lvl="1"/>
            <a:r>
              <a:rPr lang="en-US" dirty="0"/>
              <a:t>Portfolio B</a:t>
            </a:r>
          </a:p>
          <a:p>
            <a:r>
              <a:rPr lang="en-US" dirty="0"/>
              <a:t>Visualization</a:t>
            </a:r>
          </a:p>
          <a:p>
            <a:r>
              <a:rPr lang="en-US" dirty="0"/>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EDA</a:t>
            </a:r>
          </a:p>
          <a:p>
            <a:r>
              <a:rPr lang="en-US" sz="2800" dirty="0"/>
              <a:t>	Portfolio A</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p:txBody>
          <a:bodyPr/>
          <a:lstStyle/>
          <a:p>
            <a:r>
              <a:rPr lang="en-US" dirty="0"/>
              <a:t>Portfolio A Results</a:t>
            </a:r>
          </a:p>
        </p:txBody>
      </p:sp>
      <p:pic>
        <p:nvPicPr>
          <p:cNvPr id="4098" name="Picture 2">
            <a:extLst>
              <a:ext uri="{FF2B5EF4-FFF2-40B4-BE49-F238E27FC236}">
                <a16:creationId xmlns:a16="http://schemas.microsoft.com/office/drawing/2014/main" id="{F8F51EBB-02B6-4697-9780-0D3050CB2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278" y="2031999"/>
            <a:ext cx="6583690" cy="4056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72A5DF-FCB3-4E3F-AF95-7CF114D168AE}"/>
              </a:ext>
            </a:extLst>
          </p:cNvPr>
          <p:cNvSpPr txBox="1"/>
          <p:nvPr/>
        </p:nvSpPr>
        <p:spPr>
          <a:xfrm>
            <a:off x="7963878" y="2446215"/>
            <a:ext cx="3571630" cy="3046988"/>
          </a:xfrm>
          <a:prstGeom prst="rect">
            <a:avLst/>
          </a:prstGeom>
          <a:noFill/>
        </p:spPr>
        <p:txBody>
          <a:bodyPr wrap="square" rtlCol="0">
            <a:spAutoFit/>
          </a:bodyPr>
          <a:lstStyle/>
          <a:p>
            <a:pPr marL="171450" indent="-171450">
              <a:buFont typeface="Arial" panose="020B0604020202020204" pitchFamily="34" charset="0"/>
              <a:buChar char="•"/>
            </a:pPr>
            <a:r>
              <a:rPr lang="en-US" sz="1200" dirty="0"/>
              <a:t>Data pre-processing, normalization and augmentation.</a:t>
            </a:r>
          </a:p>
          <a:p>
            <a:pPr marL="171450" indent="-171450">
              <a:buFont typeface="Arial" panose="020B0604020202020204" pitchFamily="34" charset="0"/>
              <a:buChar char="•"/>
            </a:pPr>
            <a:r>
              <a:rPr lang="en-US" sz="1200" b="1" dirty="0"/>
              <a:t>Risk profiles</a:t>
            </a:r>
            <a:r>
              <a:rPr lang="en-US" sz="1200" dirty="0"/>
              <a:t> for each of the various assets &amp; corresponding parametric model estimates.</a:t>
            </a:r>
          </a:p>
          <a:p>
            <a:pPr marL="171450" indent="-171450">
              <a:buFont typeface="Arial" panose="020B0604020202020204" pitchFamily="34" charset="0"/>
              <a:buChar char="•"/>
            </a:pPr>
            <a:r>
              <a:rPr lang="en-US" sz="1200" dirty="0"/>
              <a:t>Preliminary time series analysis &amp; statistical correlations for </a:t>
            </a:r>
            <a:r>
              <a:rPr lang="en-US" sz="1200" b="1" dirty="0"/>
              <a:t>Crude products</a:t>
            </a:r>
            <a:endParaRPr lang="en-US" sz="1200" dirty="0"/>
          </a:p>
          <a:p>
            <a:pPr marL="171450" indent="-171450">
              <a:buFont typeface="Arial" panose="020B0604020202020204" pitchFamily="34" charset="0"/>
              <a:buChar char="•"/>
            </a:pPr>
            <a:r>
              <a:rPr lang="en-US" sz="1200" dirty="0"/>
              <a:t>A predictive model for WTI, and corresponding trading strategy (</a:t>
            </a:r>
            <a:r>
              <a:rPr lang="en-US" sz="1200" b="1" dirty="0"/>
              <a:t>mean-revision</a:t>
            </a:r>
            <a:r>
              <a:rPr lang="en-US" sz="1200" dirty="0"/>
              <a:t>).</a:t>
            </a:r>
          </a:p>
          <a:p>
            <a:pPr marL="171450" indent="-171450">
              <a:buFont typeface="Arial" panose="020B0604020202020204" pitchFamily="34" charset="0"/>
              <a:buChar char="•"/>
            </a:pPr>
            <a:r>
              <a:rPr lang="en-US" sz="1200" dirty="0"/>
              <a:t>Initial </a:t>
            </a:r>
            <a:r>
              <a:rPr lang="en-US" sz="1200" dirty="0" err="1"/>
              <a:t>backtest</a:t>
            </a:r>
            <a:r>
              <a:rPr lang="en-US" sz="1200" dirty="0"/>
              <a:t> results </a:t>
            </a:r>
            <a:r>
              <a:rPr lang="en-US" sz="1200" b="1" dirty="0"/>
              <a:t>yield net positive </a:t>
            </a:r>
            <a:r>
              <a:rPr lang="en-US" sz="1200" b="1" dirty="0" err="1"/>
              <a:t>PnL</a:t>
            </a:r>
            <a:r>
              <a:rPr lang="en-US" sz="1200" dirty="0"/>
              <a:t> for the testing period (2019).</a:t>
            </a:r>
          </a:p>
          <a:p>
            <a:pPr marL="171450" indent="-171450">
              <a:buFont typeface="Arial" panose="020B0604020202020204" pitchFamily="34" charset="0"/>
              <a:buChar char="•"/>
            </a:pPr>
            <a:r>
              <a:rPr lang="en-US" sz="1200" dirty="0"/>
              <a:t>WTI mean revision strategy performance is </a:t>
            </a:r>
            <a:r>
              <a:rPr lang="en-US" sz="1200" b="1" dirty="0"/>
              <a:t>16.8%</a:t>
            </a:r>
            <a:r>
              <a:rPr lang="en-US" sz="1200" dirty="0"/>
              <a:t> YTD.</a:t>
            </a:r>
          </a:p>
          <a:p>
            <a:pPr marL="171450" indent="-171450">
              <a:buFont typeface="Arial" panose="020B0604020202020204" pitchFamily="34" charset="0"/>
              <a:buChar char="•"/>
            </a:pPr>
            <a:r>
              <a:rPr lang="en-US" sz="1200" dirty="0"/>
              <a:t>The trade execution / </a:t>
            </a:r>
            <a:r>
              <a:rPr lang="en-US" sz="1200" dirty="0" err="1"/>
              <a:t>PnL</a:t>
            </a:r>
            <a:r>
              <a:rPr lang="en-US" sz="1200" dirty="0"/>
              <a:t> </a:t>
            </a:r>
            <a:r>
              <a:rPr lang="en-US" sz="1200" b="1" dirty="0"/>
              <a:t>dashboard</a:t>
            </a:r>
            <a:r>
              <a:rPr lang="en-US" sz="1200" dirty="0"/>
              <a:t> is functional locally</a:t>
            </a:r>
            <a:r>
              <a:rPr lang="en-US" dirty="0"/>
              <a:t>.</a:t>
            </a:r>
          </a:p>
          <a:p>
            <a:endParaRPr lang="en-US" dirty="0"/>
          </a:p>
        </p:txBody>
      </p:sp>
    </p:spTree>
    <p:extLst>
      <p:ext uri="{BB962C8B-B14F-4D97-AF65-F5344CB8AC3E}">
        <p14:creationId xmlns:p14="http://schemas.microsoft.com/office/powerpoint/2010/main" val="289837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 ( $22 Million cap ex spend)</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25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26</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5" name="Picture 4">
            <a:extLst>
              <a:ext uri="{FF2B5EF4-FFF2-40B4-BE49-F238E27FC236}">
                <a16:creationId xmlns:a16="http://schemas.microsoft.com/office/drawing/2014/main" id="{319B70F5-2794-493C-8AAC-FAF6EE4DC734}"/>
              </a:ext>
            </a:extLst>
          </p:cNvPr>
          <p:cNvPicPr>
            <a:picLocks noChangeAspect="1"/>
          </p:cNvPicPr>
          <p:nvPr/>
        </p:nvPicPr>
        <p:blipFill>
          <a:blip r:embed="rId2"/>
          <a:stretch>
            <a:fillRect/>
          </a:stretch>
        </p:blipFill>
        <p:spPr>
          <a:xfrm>
            <a:off x="2838449" y="3128554"/>
            <a:ext cx="6505575" cy="2743200"/>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27</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Investors who were burned by the severe two-year market rout that started in 2014 aren’t rushing back, fund managers and traders say,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However, 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However - 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6</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the trading decision and the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t>Initial goal: raising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4" y="1522046"/>
            <a:ext cx="4914189" cy="4351338"/>
          </a:xfrm>
        </p:spPr>
        <p:txBody>
          <a:bodyPr/>
          <a:lstStyle/>
          <a:p>
            <a:pPr marL="0" indent="0">
              <a:buNone/>
            </a:pPr>
            <a:r>
              <a:rPr lang="en-US" dirty="0"/>
              <a:t>We need to establish a solid track record to be able to solicit additional funding via a marketing campaign.</a:t>
            </a:r>
          </a:p>
          <a:p>
            <a:pPr marL="0" indent="0">
              <a:buNone/>
            </a:pPr>
            <a:r>
              <a:rPr lang="en-US" dirty="0"/>
              <a:t>Potential investors in our new fund, will be funds of funds, endowments, pensions, family offices and high-net-worth individuals.</a:t>
            </a:r>
          </a:p>
          <a:p>
            <a:pPr marL="0" indent="0">
              <a:buNone/>
            </a:pPr>
            <a:r>
              <a:rPr lang="en-US" b="1" i="1" dirty="0"/>
              <a:t>Our commercial ask of you is to green light the project;  </a:t>
            </a:r>
            <a:r>
              <a:rPr lang="en-US" dirty="0"/>
              <a:t>we need an initial injection of capital to seed two portfolios(A + B)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to averaged 11% annual returns, always in a relatively narrow band from 8% to 15% in any given year.</a:t>
            </a:r>
          </a:p>
          <a:p>
            <a:pPr marL="0" indent="0">
              <a:buNone/>
            </a:pP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t>Portfolio a ($10 M )</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t>Data containing all continuous energy futures contracts, global index data, the open, high, low, and closing costs of certain crude oil, natural gas, heating oil, and gasoline suppliers and the United States Energy Information Administration.</a:t>
            </a:r>
          </a:p>
          <a:p>
            <a:r>
              <a:rPr lang="en-US" dirty="0"/>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7" name="Picture Placeholder 6">
            <a:extLst>
              <a:ext uri="{FF2B5EF4-FFF2-40B4-BE49-F238E27FC236}">
                <a16:creationId xmlns:a16="http://schemas.microsoft.com/office/drawing/2014/main" id="{C08381EA-5D4C-44F2-BAE4-DCB3BF8D2BB7}"/>
              </a:ext>
            </a:extLst>
          </p:cNvPr>
          <p:cNvPicPr>
            <a:picLocks noGrp="1" noChangeAspect="1"/>
          </p:cNvPicPr>
          <p:nvPr>
            <p:ph type="pic" sz="quarter" idx="13"/>
          </p:nvPr>
        </p:nvPicPr>
        <p:blipFill>
          <a:blip r:embed="rId2"/>
          <a:srcRect l="12500" r="12500"/>
          <a:stretch>
            <a:fillRect/>
          </a:stretch>
        </p:blipFill>
        <p:spPr/>
      </p:pic>
    </p:spTree>
    <p:extLst>
      <p:ext uri="{BB962C8B-B14F-4D97-AF65-F5344CB8AC3E}">
        <p14:creationId xmlns:p14="http://schemas.microsoft.com/office/powerpoint/2010/main" val="213275394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purl.org/dc/terms/"/>
    <ds:schemaRef ds:uri="71af3243-3dd4-4a8d-8c0d-dd76da1f02a5"/>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elements/1.1/"/>
    <ds:schemaRef ds:uri="16c05727-aa75-4e4a-9b5f-8a80a1165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tf34076243</Template>
  <TotalTime>0</TotalTime>
  <Words>1872</Words>
  <Application>Microsoft Office PowerPoint</Application>
  <PresentationFormat>Widescreen</PresentationFormat>
  <Paragraphs>228</Paragraphs>
  <Slides>28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Corbel</vt:lpstr>
      <vt:lpstr>Merriweather</vt:lpstr>
      <vt:lpstr>Wingdings</vt:lpstr>
      <vt:lpstr>Office Theme</vt:lpstr>
      <vt:lpstr>Quantum  CAPITAL LLC</vt:lpstr>
      <vt:lpstr>agenda</vt:lpstr>
      <vt:lpstr>PowerPoint Presentation</vt:lpstr>
      <vt:lpstr>COMPANY BACKGROUND </vt:lpstr>
      <vt:lpstr>OPPORTUNITY – proprietary commodity trading space is shrinking…</vt:lpstr>
      <vt:lpstr>However - Commodities Traders are increasingly adopting algorithms</vt:lpstr>
      <vt:lpstr>Initial goal: raising capital</vt:lpstr>
      <vt:lpstr>Three characteristics of our strategy.</vt:lpstr>
      <vt:lpstr>Portfolio a ($10 M )</vt:lpstr>
      <vt:lpstr>Portfolio B ($10 M)</vt:lpstr>
      <vt:lpstr>Proposed Methodology</vt:lpstr>
      <vt:lpstr>PowerPoint Presentation</vt:lpstr>
      <vt:lpstr>PowerPoint Presentation</vt:lpstr>
      <vt:lpstr>Tool / Technology Overview</vt:lpstr>
      <vt:lpstr>Custom Data Set Creation</vt:lpstr>
      <vt:lpstr>Forming a Continuous futures contract</vt:lpstr>
      <vt:lpstr>Forming a Continuous futures contract(Continued)</vt:lpstr>
      <vt:lpstr>Forming a Continuous futures contract(Continued)</vt:lpstr>
      <vt:lpstr>Data Set  Department of energy weekly report data</vt:lpstr>
      <vt:lpstr>Data Set   Global index-continuous energy future contracts-Feature development</vt:lpstr>
      <vt:lpstr>Data Set  complete list of raw attributes</vt:lpstr>
      <vt:lpstr>PowerPoint Presentation</vt:lpstr>
      <vt:lpstr>Portfolio A Results</vt:lpstr>
      <vt:lpstr>PowerPoint Presentation</vt:lpstr>
      <vt:lpstr>Project deliverables ( $22 Million cap ex spend)</vt:lpstr>
      <vt:lpstr>Project timeline</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2019-10-17T17:00:35Z</dcterms:created>
  <dcterms:modified xsi:type="dcterms:W3CDTF">2019-10-29T23:58:40Z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